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dee824075_0_2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dee824075_0_2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1dee824075_0_2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1dee824075_0_2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1dee824075_0_2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1dee824075_0_2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1dee824075_0_3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1dee824075_0_3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nysenate.gov/legislation/bills/2021/S5711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ata.ny.gov/Economic-Development/Database-of-Economic-Incentives/26ei-n4eb/data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reinventalbany.org/wp-content/uploads/2021/05/Database-of-Deals-graphic.png?mc_cid=4be4b9dfe2&amp;mc_eid=UNIQID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osc.state.ny.us/press/releases/2021/10/dinapoli-esd-falls-short-evaluation-nearly-2-billion-economic-development-programs" TargetMode="External"/><Relationship Id="rId4" Type="http://schemas.openxmlformats.org/officeDocument/2006/relationships/hyperlink" Target="https://docs.google.com/document/d/1OJfVPRkrQRKTj0k2W0e5NhIlizozWbj3LulSfp9yjvY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BF7D7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66800" y="1248000"/>
            <a:ext cx="8210400" cy="26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/>
              <a:t>The “Database of Deals” Bill</a:t>
            </a:r>
            <a:endParaRPr b="1" sz="3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3200" u="sng">
                <a:solidFill>
                  <a:schemeClr val="hlink"/>
                </a:solidFill>
                <a:hlinkClick r:id="rId3"/>
              </a:rPr>
              <a:t>A8325-A (Wallace) / S5711-A (Comrie)</a:t>
            </a:r>
            <a:endParaRPr i="1" sz="3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3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Tom Speaker, Reinvent Albany</a:t>
            </a:r>
            <a:endParaRPr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BF7D7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466800" y="478350"/>
            <a:ext cx="8210400" cy="41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Most important points about the Database of Deals bill:</a:t>
            </a:r>
            <a:endParaRPr b="1"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Brings sunlight to an estimated $4 billion in annual state spending on business incentives. </a:t>
            </a:r>
            <a:r>
              <a:rPr lang="en" sz="2000"/>
              <a:t>We currently do not exactly know how much NYS spends on EconDev, who receives it, and whether or not jobs are being created.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Mandates that Empire State Development maintains a database. </a:t>
            </a:r>
            <a:r>
              <a:rPr lang="en" sz="2000"/>
              <a:t>ESD’s current </a:t>
            </a:r>
            <a:r>
              <a:rPr lang="en" sz="2000" u="sng">
                <a:solidFill>
                  <a:schemeClr val="hlink"/>
                </a:solidFill>
                <a:hlinkClick r:id="rId3"/>
              </a:rPr>
              <a:t>“Database of Economic Incentives”</a:t>
            </a:r>
            <a:r>
              <a:rPr lang="en" sz="2000"/>
              <a:t> could be shut down at any time and leaves out crucial subsidy information (more on that later).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Contains a uniform definition of job. </a:t>
            </a:r>
            <a:r>
              <a:rPr lang="en" sz="2000"/>
              <a:t>Many press releases from the Governor’s office or ESD celebrate the creation of “jobs,” without noting whether or not these are full-time, part-time, or temporary jobs.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BF7D7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/>
        </p:nvSpPr>
        <p:spPr>
          <a:xfrm>
            <a:off x="466800" y="478350"/>
            <a:ext cx="8210400" cy="41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What does the bill provide that the current “Database of Economic Incentives” does not?</a:t>
            </a:r>
            <a:endParaRPr b="1"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Differentiates between different types of jobs. </a:t>
            </a:r>
            <a:r>
              <a:rPr lang="en" sz="2000"/>
              <a:t>The bill provides specific definitions for “full-time job,” “part-time job,” and “contract job,” whereas the current DOEI only shows “jobs.” (</a:t>
            </a:r>
            <a:r>
              <a:rPr i="1" lang="en" sz="2000"/>
              <a:t>Section 58 (1)(D-G)).</a:t>
            </a:r>
            <a:endParaRPr i="1"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Provides a definition of “economic development benefit.” </a:t>
            </a:r>
            <a:r>
              <a:rPr lang="en" sz="2000"/>
              <a:t>The DOEI is said to create “loan, grants, and tax credit” projects and it’s unclear what’s left out. The bill provides a substantive list of types of projects that must be included but might not be </a:t>
            </a:r>
            <a:r>
              <a:rPr i="1" lang="en" sz="2000"/>
              <a:t>(Section 58 (1)(A)(I,II)).</a:t>
            </a:r>
            <a:endParaRPr i="1"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Includes all active programs. </a:t>
            </a:r>
            <a:r>
              <a:rPr lang="en" sz="2000"/>
              <a:t>The DOEI only contains benefits provided since 2018. </a:t>
            </a:r>
            <a:r>
              <a:rPr i="1" lang="en" sz="2000"/>
              <a:t>(Section 58 (1)(B), (2)(B)).</a:t>
            </a:r>
            <a:endParaRPr i="1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BF7D7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/>
        </p:nvSpPr>
        <p:spPr>
          <a:xfrm>
            <a:off x="466800" y="324450"/>
            <a:ext cx="8210400" cy="44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Other notable features:</a:t>
            </a:r>
            <a:endParaRPr b="1"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Number of jobs filled by women or minorities at job sites. </a:t>
            </a:r>
            <a:r>
              <a:rPr lang="en" sz="2000"/>
              <a:t>The DOEI currently does not provide this information </a:t>
            </a:r>
            <a:r>
              <a:rPr i="1" lang="en" sz="2000"/>
              <a:t>((2)(B)(VII))</a:t>
            </a:r>
            <a:r>
              <a:rPr lang="en" sz="2000"/>
              <a:t>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Types of programs through which benefits are disbursed. </a:t>
            </a:r>
            <a:r>
              <a:rPr lang="en" sz="2000"/>
              <a:t>ESD operates at least 57 different programs (possibly more); the DOEI only accounts for about 40 of these </a:t>
            </a:r>
            <a:r>
              <a:rPr i="1" lang="en" sz="2000"/>
              <a:t>((2)(B)(III))</a:t>
            </a:r>
            <a:r>
              <a:rPr lang="en" sz="2000"/>
              <a:t>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Contract and award agreements for recipients. </a:t>
            </a:r>
            <a:r>
              <a:rPr lang="en" sz="2000"/>
              <a:t>These are currently not available in the DOEI </a:t>
            </a:r>
            <a:r>
              <a:rPr i="1" lang="en" sz="2000"/>
              <a:t>((2)(E))</a:t>
            </a:r>
            <a:r>
              <a:rPr lang="en" sz="2000"/>
              <a:t>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Ability to view benefits for a recipient individually or in the aggregate. </a:t>
            </a:r>
            <a:r>
              <a:rPr lang="en" sz="2000"/>
              <a:t>The DOEI does not have an option for viewing benefits in the aggregate </a:t>
            </a:r>
            <a:r>
              <a:rPr i="1" lang="en" sz="2000"/>
              <a:t>((2)(A))</a:t>
            </a:r>
            <a:r>
              <a:rPr lang="en" sz="2000"/>
              <a:t>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Amount of benefits recaptured or canceled. </a:t>
            </a:r>
            <a:r>
              <a:rPr lang="en" sz="2000"/>
              <a:t>The DOEI does not include this </a:t>
            </a:r>
            <a:r>
              <a:rPr i="1" lang="en" sz="2000"/>
              <a:t>((2)(B)(VIII))</a:t>
            </a:r>
            <a:r>
              <a:rPr lang="en" sz="2000"/>
              <a:t>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●"/>
            </a:pPr>
            <a:r>
              <a:rPr b="1" lang="en" sz="2000" u="sng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See more in our comparison here.</a:t>
            </a:r>
            <a:endParaRPr b="1" sz="20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BF7D7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/>
        </p:nvSpPr>
        <p:spPr>
          <a:xfrm>
            <a:off x="466800" y="401400"/>
            <a:ext cx="8210400" cy="434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Other facts worth noting:</a:t>
            </a:r>
            <a:endParaRPr b="1"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In an October 2021 </a:t>
            </a:r>
            <a:r>
              <a:rPr lang="en" sz="2000" u="sng">
                <a:solidFill>
                  <a:srgbClr val="4A86E8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audit,</a:t>
            </a:r>
            <a:r>
              <a:rPr lang="en" sz="2000">
                <a:solidFill>
                  <a:srgbClr val="4A86E8"/>
                </a:solidFill>
              </a:rPr>
              <a:t> </a:t>
            </a:r>
            <a:r>
              <a:rPr lang="en" sz="2000">
                <a:solidFill>
                  <a:schemeClr val="dk1"/>
                </a:solidFill>
              </a:rPr>
              <a:t>New York State Comptroller Tom DiNapoli found ESDC “does not evaluate its economic assistance programs to ensure they are meeting their intended goals.”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Most studies find that business subsidies are not an effective way of creating jobs. A meta-analysis by Tim Bartik at the Upjohn Institute for Employment Research found that subsidies affect where businesses decide to locate </a:t>
            </a:r>
            <a:r>
              <a:rPr lang="en" sz="2000" u="sng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at best 25% of the time,</a:t>
            </a:r>
            <a:r>
              <a:rPr lang="en" sz="2000">
                <a:solidFill>
                  <a:srgbClr val="4A86E8"/>
                </a:solidFill>
              </a:rPr>
              <a:t> </a:t>
            </a:r>
            <a:r>
              <a:rPr lang="en" sz="2000">
                <a:solidFill>
                  <a:schemeClr val="dk1"/>
                </a:solidFill>
              </a:rPr>
              <a:t>and at </a:t>
            </a:r>
            <a:r>
              <a:rPr lang="en" sz="2000">
                <a:solidFill>
                  <a:schemeClr val="dk1"/>
                </a:solidFill>
              </a:rPr>
              <a:t>worst</a:t>
            </a:r>
            <a:r>
              <a:rPr lang="en" sz="2000">
                <a:solidFill>
                  <a:schemeClr val="dk1"/>
                </a:solidFill>
              </a:rPr>
              <a:t> 2%.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A Database of Deals is not a novel concept. NYC maintains a database, and other states such as Florida, Indiana, Illinois, North Carolina, and Maryland have kept databases as well.</a:t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